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265" autoAdjust="0"/>
    <p:restoredTop sz="94660"/>
  </p:normalViewPr>
  <p:slideViewPr>
    <p:cSldViewPr snapToGrid="0" showGuides="1">
      <p:cViewPr>
        <p:scale>
          <a:sx n="140" d="100"/>
          <a:sy n="140" d="100"/>
        </p:scale>
        <p:origin x="816" y="-539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655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216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242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977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89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31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517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3242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119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8192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78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1D669-DB24-4B5B-B079-025B57D395DC}" type="datetimeFigureOut">
              <a:rPr lang="en-GB" smtClean="0"/>
              <a:t>26/09/2016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4BB99-C81A-44C6-A275-CCA9B7EAB5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269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ubtitle 2"/>
          <p:cNvSpPr txBox="1">
            <a:spLocks/>
          </p:cNvSpPr>
          <p:nvPr/>
        </p:nvSpPr>
        <p:spPr>
          <a:xfrm>
            <a:off x="2870359" y="8299450"/>
            <a:ext cx="2265045" cy="143509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endParaRPr lang="en-GB" sz="1400" dirty="0" smtClean="0">
              <a:solidFill>
                <a:schemeClr val="bg1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44170" y="4216401"/>
            <a:ext cx="6169660" cy="2929132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GB" dirty="0" smtClean="0"/>
              <a:t>iHypE will analyse data collected as part of your routine clinical care </a:t>
            </a:r>
            <a:r>
              <a:rPr lang="en-GB" dirty="0"/>
              <a:t>for all patients ≥ </a:t>
            </a:r>
            <a:r>
              <a:rPr lang="en-GB" dirty="0" smtClean="0"/>
              <a:t>65 years </a:t>
            </a:r>
            <a:r>
              <a:rPr lang="en-GB" dirty="0"/>
              <a:t>old having </a:t>
            </a:r>
            <a:r>
              <a:rPr lang="en-GB" dirty="0" smtClean="0"/>
              <a:t>surgery under general or regional anaesthesia in this hospital </a:t>
            </a:r>
            <a:r>
              <a:rPr lang="en-GB" dirty="0"/>
              <a:t>on </a:t>
            </a:r>
            <a:r>
              <a:rPr lang="en-GB" dirty="0" smtClean="0"/>
              <a:t>xx </a:t>
            </a:r>
            <a:r>
              <a:rPr lang="en-GB" dirty="0"/>
              <a:t>and </a:t>
            </a:r>
            <a:r>
              <a:rPr lang="en-GB" dirty="0" smtClean="0"/>
              <a:t>xx </a:t>
            </a:r>
            <a:r>
              <a:rPr lang="en-GB" dirty="0" err="1" smtClean="0"/>
              <a:t>xxxx</a:t>
            </a:r>
            <a:r>
              <a:rPr lang="en-GB" dirty="0" smtClean="0"/>
              <a:t> 2016.</a:t>
            </a:r>
            <a:endParaRPr lang="en-GB" dirty="0"/>
          </a:p>
          <a:p>
            <a:pPr algn="just"/>
            <a:r>
              <a:rPr lang="en-GB" dirty="0" smtClean="0"/>
              <a:t>This study aims to describe how blood pressure changes during your operation and help define a lower limit. </a:t>
            </a:r>
          </a:p>
          <a:p>
            <a:pPr algn="just"/>
            <a:r>
              <a:rPr lang="en-GB" dirty="0" smtClean="0"/>
              <a:t>The information being collected is anonymous and will not affect your care.</a:t>
            </a:r>
          </a:p>
          <a:p>
            <a:pPr algn="just"/>
            <a:r>
              <a:rPr lang="en-GB" dirty="0" smtClean="0"/>
              <a:t>If you would like more information, or  if you do not wish to take part please contact the person named below. </a:t>
            </a:r>
            <a:r>
              <a:rPr lang="en-GB" b="1" dirty="0" smtClean="0"/>
              <a:t>Further information is available in our information sheet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17320" y="6454140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55600" y="304800"/>
            <a:ext cx="6146800" cy="3750428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Intraoperative Hypotension in </a:t>
            </a:r>
            <a:r>
              <a:rPr lang="en-GB" sz="4000" b="1" dirty="0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Elder Patients (iHypE)</a:t>
            </a:r>
          </a:p>
          <a:p>
            <a:pPr algn="just"/>
            <a:endParaRPr lang="en-GB" sz="1800" b="1" dirty="0" smtClean="0">
              <a:solidFill>
                <a:srgbClr val="C00000"/>
              </a:solidFill>
              <a:latin typeface="+mn-lt"/>
              <a:cs typeface="Arial" panose="020B0604020202020204" pitchFamily="34" charset="0"/>
            </a:endParaRPr>
          </a:p>
          <a:p>
            <a:pPr algn="just"/>
            <a:r>
              <a:rPr lang="en-GB" sz="3000" dirty="0" smtClean="0">
                <a:latin typeface="+mn-lt"/>
                <a:cs typeface="Arial" panose="020B0604020202020204" pitchFamily="34" charset="0"/>
              </a:rPr>
              <a:t>Observational </a:t>
            </a:r>
            <a:r>
              <a:rPr lang="en-GB" sz="3000" dirty="0">
                <a:latin typeface="+mn-lt"/>
                <a:cs typeface="Arial" panose="020B0604020202020204" pitchFamily="34" charset="0"/>
              </a:rPr>
              <a:t>Study of Intraoperative Hypotension in Patients aged over 65 in UK </a:t>
            </a:r>
            <a:r>
              <a:rPr lang="en-GB" sz="3000" dirty="0" smtClean="0">
                <a:latin typeface="+mn-lt"/>
                <a:cs typeface="Arial" panose="020B0604020202020204" pitchFamily="34" charset="0"/>
              </a:rPr>
              <a:t>Hospitals</a:t>
            </a:r>
          </a:p>
          <a:p>
            <a:pPr algn="just"/>
            <a:endParaRPr lang="en-GB" sz="2000" dirty="0" smtClean="0">
              <a:latin typeface="+mn-lt"/>
              <a:cs typeface="Arial" panose="020B0604020202020204" pitchFamily="34" charset="0"/>
            </a:endParaRPr>
          </a:p>
          <a:p>
            <a:r>
              <a:rPr lang="en-GB" sz="2000" b="1" dirty="0" smtClean="0">
                <a:latin typeface="+mn-lt"/>
                <a:cs typeface="Arial" panose="020B0604020202020204" pitchFamily="34" charset="0"/>
              </a:rPr>
              <a:t>Data will be analysed from anaesthetics in your hospital on day date and day date 2016</a:t>
            </a:r>
            <a:endParaRPr lang="en-GB" sz="2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9" name="Subtitle 2"/>
          <p:cNvSpPr>
            <a:spLocks noGrp="1"/>
          </p:cNvSpPr>
          <p:nvPr/>
        </p:nvSpPr>
        <p:spPr>
          <a:xfrm>
            <a:off x="165100" y="8299450"/>
            <a:ext cx="3263900" cy="143509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 smtClean="0">
                <a:solidFill>
                  <a:schemeClr val="bg1"/>
                </a:solidFill>
              </a:rPr>
              <a:t>Your local investigators are:</a:t>
            </a: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4965700" y="8299451"/>
            <a:ext cx="1655445" cy="143509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GB" sz="1100" dirty="0" smtClean="0">
                <a:solidFill>
                  <a:schemeClr val="bg1"/>
                </a:solidFill>
              </a:rPr>
              <a:t>E-mail: info@i-hype.org</a:t>
            </a:r>
          </a:p>
          <a:p>
            <a:pPr algn="l">
              <a:lnSpc>
                <a:spcPct val="150000"/>
              </a:lnSpc>
            </a:pPr>
            <a:r>
              <a:rPr lang="en-GB" sz="1100" dirty="0" smtClean="0">
                <a:solidFill>
                  <a:schemeClr val="bg1"/>
                </a:solidFill>
              </a:rPr>
              <a:t>Website: www.i-hype.org</a:t>
            </a:r>
          </a:p>
          <a:p>
            <a:pPr algn="l">
              <a:lnSpc>
                <a:spcPct val="150000"/>
              </a:lnSpc>
            </a:pPr>
            <a:r>
              <a:rPr lang="en-GB" sz="1100" dirty="0" smtClean="0">
                <a:solidFill>
                  <a:schemeClr val="bg1"/>
                </a:solidFill>
              </a:rPr>
              <a:t>Twitter: @</a:t>
            </a:r>
            <a:r>
              <a:rPr lang="en-GB" sz="1100" dirty="0" err="1" smtClean="0">
                <a:solidFill>
                  <a:schemeClr val="bg1"/>
                </a:solidFill>
              </a:rPr>
              <a:t>PIhype</a:t>
            </a:r>
            <a:endParaRPr lang="en-GB" sz="1100" dirty="0" smtClean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50428" y="9122610"/>
            <a:ext cx="4715272" cy="223760"/>
            <a:chOff x="250428" y="9017790"/>
            <a:chExt cx="4715272" cy="223760"/>
          </a:xfrm>
        </p:grpSpPr>
        <p:sp>
          <p:nvSpPr>
            <p:cNvPr id="21" name="Rectangle 20"/>
            <p:cNvSpPr/>
            <p:nvPr/>
          </p:nvSpPr>
          <p:spPr>
            <a:xfrm>
              <a:off x="1539875" y="9020570"/>
              <a:ext cx="3425825" cy="220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solidFill>
                    <a:schemeClr val="bg1"/>
                  </a:solidFill>
                </a:rPr>
                <a:t>Dr Daniel Martin </a:t>
              </a:r>
              <a:r>
                <a:rPr lang="en-GB" sz="1000" dirty="0" smtClean="0">
                  <a:solidFill>
                    <a:schemeClr val="bg1"/>
                  </a:solidFill>
                </a:rPr>
                <a:t>     </a:t>
              </a:r>
              <a:r>
                <a:rPr lang="en-GB" sz="1000" dirty="0" smtClean="0">
                  <a:solidFill>
                    <a:schemeClr val="tx1"/>
                  </a:solidFill>
                </a:rPr>
                <a:t>E-mail:</a:t>
              </a:r>
              <a:r>
                <a:rPr lang="en-GB" sz="1000" dirty="0" smtClean="0">
                  <a:solidFill>
                    <a:schemeClr val="bg1"/>
                  </a:solidFill>
                </a:rPr>
                <a:t> info@i-hype.org  </a:t>
              </a:r>
              <a:r>
                <a:rPr lang="en-GB" sz="1000" dirty="0" smtClean="0">
                  <a:solidFill>
                    <a:schemeClr val="tx1"/>
                  </a:solidFill>
                </a:rPr>
                <a:t>Tel: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50428" y="9017790"/>
              <a:ext cx="1210072" cy="22098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200" dirty="0" smtClean="0"/>
                <a:t>Regional Lead</a:t>
              </a:r>
              <a:endParaRPr lang="en-GB" sz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50428" y="8618663"/>
            <a:ext cx="4715272" cy="220980"/>
            <a:chOff x="250428" y="9336574"/>
            <a:chExt cx="4715272" cy="220980"/>
          </a:xfrm>
        </p:grpSpPr>
        <p:sp>
          <p:nvSpPr>
            <p:cNvPr id="24" name="Rectangle 23"/>
            <p:cNvSpPr/>
            <p:nvPr/>
          </p:nvSpPr>
          <p:spPr>
            <a:xfrm>
              <a:off x="1539875" y="9336574"/>
              <a:ext cx="3425825" cy="220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solidFill>
                    <a:schemeClr val="bg1"/>
                  </a:solidFill>
                </a:rPr>
                <a:t>Dr Daniel Martin      </a:t>
              </a:r>
              <a:r>
                <a:rPr lang="en-GB" sz="1000" dirty="0">
                  <a:solidFill>
                    <a:schemeClr val="tx1"/>
                  </a:solidFill>
                </a:rPr>
                <a:t>E-mail:</a:t>
              </a:r>
              <a:r>
                <a:rPr lang="en-GB" sz="1000" dirty="0">
                  <a:solidFill>
                    <a:schemeClr val="bg1"/>
                  </a:solidFill>
                </a:rPr>
                <a:t> info@i-hype.org  </a:t>
              </a:r>
              <a:r>
                <a:rPr lang="en-GB" sz="1000" dirty="0">
                  <a:solidFill>
                    <a:schemeClr val="tx1"/>
                  </a:solidFill>
                </a:rPr>
                <a:t>Tel</a:t>
              </a:r>
              <a:r>
                <a:rPr lang="en-GB" sz="1000" dirty="0" smtClean="0">
                  <a:solidFill>
                    <a:schemeClr val="tx1"/>
                  </a:solidFill>
                </a:rPr>
                <a:t>: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50428" y="9336574"/>
              <a:ext cx="1210072" cy="22098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200" dirty="0" smtClean="0"/>
                <a:t>Trainee Lead</a:t>
              </a:r>
              <a:endParaRPr lang="en-GB" sz="1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50428" y="8873937"/>
            <a:ext cx="4715272" cy="220980"/>
            <a:chOff x="250428" y="9594617"/>
            <a:chExt cx="4715272" cy="220980"/>
          </a:xfrm>
        </p:grpSpPr>
        <p:sp>
          <p:nvSpPr>
            <p:cNvPr id="26" name="Rectangle 25"/>
            <p:cNvSpPr/>
            <p:nvPr/>
          </p:nvSpPr>
          <p:spPr>
            <a:xfrm>
              <a:off x="1539875" y="9594617"/>
              <a:ext cx="3425825" cy="220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solidFill>
                    <a:schemeClr val="bg1"/>
                  </a:solidFill>
                </a:rPr>
                <a:t>Dr Daniel Martin      </a:t>
              </a:r>
              <a:r>
                <a:rPr lang="en-GB" sz="1000" dirty="0">
                  <a:solidFill>
                    <a:schemeClr val="tx1"/>
                  </a:solidFill>
                </a:rPr>
                <a:t>E-mail:</a:t>
              </a:r>
              <a:r>
                <a:rPr lang="en-GB" sz="1000" dirty="0">
                  <a:solidFill>
                    <a:schemeClr val="bg1"/>
                  </a:solidFill>
                </a:rPr>
                <a:t> info@i-hype.org  </a:t>
              </a:r>
              <a:r>
                <a:rPr lang="en-GB" sz="1000" dirty="0">
                  <a:solidFill>
                    <a:schemeClr val="tx1"/>
                  </a:solidFill>
                </a:rPr>
                <a:t>Tel</a:t>
              </a:r>
              <a:r>
                <a:rPr lang="en-GB" sz="1000" dirty="0" smtClean="0">
                  <a:solidFill>
                    <a:schemeClr val="tx1"/>
                  </a:solidFill>
                </a:rPr>
                <a:t>: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50428" y="9594617"/>
              <a:ext cx="1210072" cy="22098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200" dirty="0" smtClean="0"/>
                <a:t>Consultant Lead</a:t>
              </a:r>
              <a:endParaRPr lang="en-GB" sz="1200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092420" y="7155413"/>
            <a:ext cx="2922334" cy="1054237"/>
            <a:chOff x="2495486" y="7269713"/>
            <a:chExt cx="2922334" cy="1054237"/>
          </a:xfrm>
        </p:grpSpPr>
        <p:pic>
          <p:nvPicPr>
            <p:cNvPr id="1026" name="Picture 2" descr="http://www.raftrainees.com/uploads/2/0/3/2/20325457/3023209_orig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1415" y="7295649"/>
              <a:ext cx="1576405" cy="100236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486" y="7269713"/>
              <a:ext cx="987439" cy="1054237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4635500" y="9721334"/>
            <a:ext cx="22225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00" dirty="0" smtClean="0">
                <a:solidFill>
                  <a:schemeClr val="bg1">
                    <a:lumMod val="50000"/>
                  </a:schemeClr>
                </a:solidFill>
              </a:rPr>
              <a:t>iHypE Poster </a:t>
            </a:r>
            <a:r>
              <a:rPr lang="en-GB" sz="600" smtClean="0">
                <a:solidFill>
                  <a:schemeClr val="bg1">
                    <a:lumMod val="50000"/>
                  </a:schemeClr>
                </a:solidFill>
              </a:rPr>
              <a:t>Version </a:t>
            </a:r>
            <a:r>
              <a:rPr lang="en-GB" sz="600" smtClean="0">
                <a:solidFill>
                  <a:schemeClr val="bg1">
                    <a:lumMod val="50000"/>
                  </a:schemeClr>
                </a:solidFill>
              </a:rPr>
              <a:t>4.2, </a:t>
            </a:r>
            <a:r>
              <a:rPr lang="en-GB" sz="600" dirty="0" smtClean="0">
                <a:solidFill>
                  <a:schemeClr val="bg1">
                    <a:lumMod val="50000"/>
                  </a:schemeClr>
                </a:solidFill>
              </a:rPr>
              <a:t>14.7.16, IRAS 186097</a:t>
            </a:r>
            <a:endParaRPr lang="en-GB" sz="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65100" y="9376610"/>
            <a:ext cx="4800600" cy="223760"/>
            <a:chOff x="165100" y="9017790"/>
            <a:chExt cx="4800600" cy="223760"/>
          </a:xfrm>
        </p:grpSpPr>
        <p:sp>
          <p:nvSpPr>
            <p:cNvPr id="32" name="Rectangle 31"/>
            <p:cNvSpPr/>
            <p:nvPr/>
          </p:nvSpPr>
          <p:spPr>
            <a:xfrm>
              <a:off x="1539875" y="9020570"/>
              <a:ext cx="3425825" cy="220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 smtClean="0">
                  <a:solidFill>
                    <a:schemeClr val="tx1"/>
                  </a:solidFill>
                </a:rPr>
                <a:t>Dr Daniel Martin      E-mail: info@i-hype.org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65100" y="9017790"/>
              <a:ext cx="1295400" cy="22098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200" dirty="0" smtClean="0"/>
                <a:t>Chief Investigator</a:t>
              </a:r>
              <a:endParaRPr lang="en-GB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3134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198</Words>
  <Application>Microsoft Office PowerPoint</Application>
  <PresentationFormat>A4 Paper (210x297 mm)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Research and Audit Federation of Trainees presents</dc:title>
  <dc:creator>alex wickham</dc:creator>
  <cp:lastModifiedBy>alex wickham</cp:lastModifiedBy>
  <cp:revision>26</cp:revision>
  <dcterms:created xsi:type="dcterms:W3CDTF">2016-01-28T20:18:05Z</dcterms:created>
  <dcterms:modified xsi:type="dcterms:W3CDTF">2016-09-26T18:52:20Z</dcterms:modified>
</cp:coreProperties>
</file>