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265" autoAdjust="0"/>
    <p:restoredTop sz="94660"/>
  </p:normalViewPr>
  <p:slideViewPr>
    <p:cSldViewPr snapToGrid="0" showGuides="1">
      <p:cViewPr varScale="1">
        <p:scale>
          <a:sx n="53" d="100"/>
          <a:sy n="53" d="100"/>
        </p:scale>
        <p:origin x="2706" y="84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1D669-DB24-4B5B-B079-025B57D395DC}" type="datetimeFigureOut">
              <a:rPr lang="en-GB" smtClean="0"/>
              <a:pPr/>
              <a:t>15/11/2016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4BB99-C81A-44C6-A275-CCA9B7EAB53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46555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1D669-DB24-4B5B-B079-025B57D395DC}" type="datetimeFigureOut">
              <a:rPr lang="en-GB" smtClean="0"/>
              <a:pPr/>
              <a:t>15/11/2016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4BB99-C81A-44C6-A275-CCA9B7EAB53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2216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1D669-DB24-4B5B-B079-025B57D395DC}" type="datetimeFigureOut">
              <a:rPr lang="en-GB" smtClean="0"/>
              <a:pPr/>
              <a:t>15/11/2016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4BB99-C81A-44C6-A275-CCA9B7EAB53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5242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1D669-DB24-4B5B-B079-025B57D395DC}" type="datetimeFigureOut">
              <a:rPr lang="en-GB" smtClean="0"/>
              <a:pPr/>
              <a:t>15/11/2016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4BB99-C81A-44C6-A275-CCA9B7EAB53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977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1D669-DB24-4B5B-B079-025B57D395DC}" type="datetimeFigureOut">
              <a:rPr lang="en-GB" smtClean="0"/>
              <a:pPr/>
              <a:t>15/11/2016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4BB99-C81A-44C6-A275-CCA9B7EAB53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6896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1D669-DB24-4B5B-B079-025B57D395DC}" type="datetimeFigureOut">
              <a:rPr lang="en-GB" smtClean="0"/>
              <a:pPr/>
              <a:t>15/11/2016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4BB99-C81A-44C6-A275-CCA9B7EAB53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1317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1D669-DB24-4B5B-B079-025B57D395DC}" type="datetimeFigureOut">
              <a:rPr lang="en-GB" smtClean="0"/>
              <a:pPr/>
              <a:t>15/11/2016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4BB99-C81A-44C6-A275-CCA9B7EAB53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5517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1D669-DB24-4B5B-B079-025B57D395DC}" type="datetimeFigureOut">
              <a:rPr lang="en-GB" smtClean="0"/>
              <a:pPr/>
              <a:t>15/11/2016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4BB99-C81A-44C6-A275-CCA9B7EAB53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32422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1D669-DB24-4B5B-B079-025B57D395DC}" type="datetimeFigureOut">
              <a:rPr lang="en-GB" smtClean="0"/>
              <a:pPr/>
              <a:t>15/11/2016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4BB99-C81A-44C6-A275-CCA9B7EAB53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71194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1D669-DB24-4B5B-B079-025B57D395DC}" type="datetimeFigureOut">
              <a:rPr lang="en-GB" smtClean="0"/>
              <a:pPr/>
              <a:t>15/11/2016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4BB99-C81A-44C6-A275-CCA9B7EAB53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8192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1D669-DB24-4B5B-B079-025B57D395DC}" type="datetimeFigureOut">
              <a:rPr lang="en-GB" smtClean="0"/>
              <a:pPr/>
              <a:t>15/11/2016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4BB99-C81A-44C6-A275-CCA9B7EAB53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8783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E1D669-DB24-4B5B-B079-025B57D395DC}" type="datetimeFigureOut">
              <a:rPr lang="en-GB" smtClean="0"/>
              <a:pPr/>
              <a:t>15/11/2016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74BB99-C81A-44C6-A275-CCA9B7EAB53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2269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ubtitle 2"/>
          <p:cNvSpPr txBox="1">
            <a:spLocks/>
          </p:cNvSpPr>
          <p:nvPr/>
        </p:nvSpPr>
        <p:spPr>
          <a:xfrm>
            <a:off x="2870359" y="8199620"/>
            <a:ext cx="2265045" cy="151993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endParaRPr lang="en-GB" sz="1400" dirty="0" smtClean="0">
              <a:solidFill>
                <a:schemeClr val="bg1"/>
              </a:solidFill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344170" y="4171431"/>
            <a:ext cx="6169660" cy="2929132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cy-GB" dirty="0" smtClean="0"/>
              <a:t>Bydd </a:t>
            </a:r>
            <a:r>
              <a:rPr lang="cy-GB" dirty="0" err="1" smtClean="0"/>
              <a:t>iHypE</a:t>
            </a:r>
            <a:r>
              <a:rPr lang="cy-GB" dirty="0" smtClean="0"/>
              <a:t> yn dadansoddi data a gesglir fel rhan o’ch gofal clinigol arferol ar gyfer pob claf </a:t>
            </a:r>
            <a:r>
              <a:rPr lang="cy-GB" u="sng" dirty="0" smtClean="0"/>
              <a:t>&gt;</a:t>
            </a:r>
            <a:r>
              <a:rPr lang="cy-GB" dirty="0" smtClean="0"/>
              <a:t> 65 mlwydd oed sy’n cael llawdriniaeth dan anesthesia cyffredinol neu ranbarthol yn yr  ysbyty ar </a:t>
            </a:r>
            <a:r>
              <a:rPr lang="cy-GB" dirty="0" smtClean="0">
                <a:solidFill>
                  <a:srgbClr val="0070C0"/>
                </a:solidFill>
              </a:rPr>
              <a:t>[</a:t>
            </a:r>
            <a:r>
              <a:rPr lang="cy-GB" dirty="0" err="1" smtClean="0">
                <a:solidFill>
                  <a:srgbClr val="0070C0"/>
                </a:solidFill>
              </a:rPr>
              <a:t>xx</a:t>
            </a:r>
            <a:r>
              <a:rPr lang="cy-GB" dirty="0" smtClean="0">
                <a:solidFill>
                  <a:srgbClr val="0070C0"/>
                </a:solidFill>
              </a:rPr>
              <a:t>]</a:t>
            </a:r>
            <a:r>
              <a:rPr lang="cy-GB" dirty="0" smtClean="0"/>
              <a:t> a </a:t>
            </a:r>
            <a:r>
              <a:rPr lang="cy-GB" dirty="0" smtClean="0">
                <a:solidFill>
                  <a:srgbClr val="0070C0"/>
                </a:solidFill>
              </a:rPr>
              <a:t>[</a:t>
            </a:r>
            <a:r>
              <a:rPr lang="cy-GB" dirty="0" err="1" smtClean="0">
                <a:solidFill>
                  <a:srgbClr val="0070C0"/>
                </a:solidFill>
              </a:rPr>
              <a:t>xx</a:t>
            </a:r>
            <a:r>
              <a:rPr lang="cy-GB" dirty="0" smtClean="0">
                <a:solidFill>
                  <a:srgbClr val="0070C0"/>
                </a:solidFill>
              </a:rPr>
              <a:t> </a:t>
            </a:r>
            <a:r>
              <a:rPr lang="cy-GB" dirty="0" err="1" smtClean="0">
                <a:solidFill>
                  <a:srgbClr val="0070C0"/>
                </a:solidFill>
              </a:rPr>
              <a:t>xxxx</a:t>
            </a:r>
            <a:r>
              <a:rPr lang="cy-GB" smtClean="0">
                <a:solidFill>
                  <a:srgbClr val="0070C0"/>
                </a:solidFill>
              </a:rPr>
              <a:t>] </a:t>
            </a:r>
            <a:r>
              <a:rPr lang="cy-GB" smtClean="0"/>
              <a:t>2016/17.</a:t>
            </a:r>
            <a:endParaRPr lang="en-GB" dirty="0"/>
          </a:p>
          <a:p>
            <a:pPr algn="just"/>
            <a:r>
              <a:rPr lang="cy-GB" dirty="0" smtClean="0"/>
              <a:t>Nod yr astudiaeth hon yw disgrifio sut mae pwysedd gwaed yn newid yn ystod eich llawdriniaeth a helpu i ddiffinio terfyn isaf</a:t>
            </a:r>
            <a:r>
              <a:rPr lang="en-GB" dirty="0" smtClean="0"/>
              <a:t>. </a:t>
            </a:r>
          </a:p>
          <a:p>
            <a:pPr algn="just"/>
            <a:r>
              <a:rPr lang="cy-GB" dirty="0" smtClean="0"/>
              <a:t>Mae’r wybodaeth sy’n cael ei chasglu’n ddienw ac ni fydd yn effeithio ar eich gofal</a:t>
            </a:r>
            <a:r>
              <a:rPr lang="en-GB" dirty="0" smtClean="0"/>
              <a:t>.</a:t>
            </a:r>
          </a:p>
          <a:p>
            <a:pPr algn="just"/>
            <a:r>
              <a:rPr lang="cy-GB" dirty="0" smtClean="0"/>
              <a:t>Os hoffech chi gael mwy o wybodaeth, neu os nad ydych chi eisiau cymryd rhan, yna cysylltwch â’r person sydd wedi’i enwi isod</a:t>
            </a:r>
            <a:r>
              <a:rPr lang="en-GB" dirty="0" smtClean="0"/>
              <a:t>. </a:t>
            </a:r>
            <a:r>
              <a:rPr lang="cy-GB" b="1" dirty="0" smtClean="0"/>
              <a:t>Mae mwy o wybodaeth ar gael yn ein taflen wybodaeth</a:t>
            </a:r>
            <a:endParaRPr lang="en-GB" b="1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1417320" y="6454140"/>
            <a:ext cx="4000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355600" y="304800"/>
            <a:ext cx="6146800" cy="3750428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y-GB" sz="4000" b="1" dirty="0" smtClean="0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Pwysedd Gwaed Isel </a:t>
            </a:r>
            <a:r>
              <a:rPr lang="cy-GB" sz="4000" b="1" dirty="0" err="1" smtClean="0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Mewndriniaethol</a:t>
            </a:r>
            <a:r>
              <a:rPr lang="cy-GB" sz="4000" b="1" dirty="0" smtClean="0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 mewn Cleifion Oedrannus </a:t>
            </a:r>
            <a:r>
              <a:rPr lang="en-GB" sz="4000" b="1" dirty="0" smtClean="0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(</a:t>
            </a:r>
            <a:r>
              <a:rPr lang="en-GB" sz="4000" b="1" dirty="0" err="1" smtClean="0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iHypE</a:t>
            </a:r>
            <a:r>
              <a:rPr lang="en-GB" sz="4000" b="1" dirty="0" smtClean="0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)</a:t>
            </a:r>
          </a:p>
          <a:p>
            <a:pPr algn="just"/>
            <a:endParaRPr lang="en-GB" sz="1200" b="1" dirty="0" smtClean="0">
              <a:solidFill>
                <a:srgbClr val="C00000"/>
              </a:solidFill>
              <a:latin typeface="+mn-lt"/>
              <a:cs typeface="Arial" panose="020B0604020202020204" pitchFamily="34" charset="0"/>
            </a:endParaRPr>
          </a:p>
          <a:p>
            <a:pPr algn="just"/>
            <a:r>
              <a:rPr lang="cy-GB" sz="3000" dirty="0" smtClean="0">
                <a:latin typeface="+mn-lt"/>
                <a:cs typeface="Arial" panose="020B0604020202020204" pitchFamily="34" charset="0"/>
              </a:rPr>
              <a:t>Astudiaeth Arsylwi ar Bwysedd Gwaed Isel </a:t>
            </a:r>
            <a:r>
              <a:rPr lang="cy-GB" sz="3000" dirty="0" err="1" smtClean="0">
                <a:latin typeface="+mn-lt"/>
                <a:cs typeface="Arial" panose="020B0604020202020204" pitchFamily="34" charset="0"/>
              </a:rPr>
              <a:t>Mewndriniaethol</a:t>
            </a:r>
            <a:r>
              <a:rPr lang="cy-GB" sz="3000" dirty="0" smtClean="0">
                <a:latin typeface="+mn-lt"/>
                <a:cs typeface="Arial" panose="020B0604020202020204" pitchFamily="34" charset="0"/>
              </a:rPr>
              <a:t> mewn Cleifion dros 65 oed yn Ysbytai’r DU</a:t>
            </a:r>
            <a:endParaRPr lang="en-GB" sz="3000" dirty="0" smtClean="0">
              <a:latin typeface="+mn-lt"/>
              <a:cs typeface="Arial" panose="020B0604020202020204" pitchFamily="34" charset="0"/>
            </a:endParaRPr>
          </a:p>
          <a:p>
            <a:pPr algn="just"/>
            <a:endParaRPr lang="en-GB" sz="1400" dirty="0" smtClean="0">
              <a:latin typeface="+mn-lt"/>
              <a:cs typeface="Arial" panose="020B0604020202020204" pitchFamily="34" charset="0"/>
            </a:endParaRPr>
          </a:p>
          <a:p>
            <a:r>
              <a:rPr lang="cy-GB" sz="2000" b="1" spc="-50" dirty="0" smtClean="0">
                <a:latin typeface="+mn-lt"/>
                <a:cs typeface="Arial" panose="020B0604020202020204" pitchFamily="34" charset="0"/>
              </a:rPr>
              <a:t>Caiff data eu dadansoddi o arfer anestheteg yn eich ysbyty ddydd </a:t>
            </a:r>
            <a:r>
              <a:rPr lang="cy-GB" sz="2000" b="1" spc="-50" dirty="0" smtClean="0">
                <a:solidFill>
                  <a:srgbClr val="0070C0"/>
                </a:solidFill>
                <a:latin typeface="+mn-lt"/>
                <a:cs typeface="Arial" panose="020B0604020202020204" pitchFamily="34" charset="0"/>
              </a:rPr>
              <a:t>[diwrnod, dyddiad] </a:t>
            </a:r>
            <a:r>
              <a:rPr lang="cy-GB" sz="2000" b="1" spc="-50" dirty="0" smtClean="0">
                <a:latin typeface="+mn-lt"/>
                <a:cs typeface="Arial" panose="020B0604020202020204" pitchFamily="34" charset="0"/>
              </a:rPr>
              <a:t>a dydd </a:t>
            </a:r>
            <a:r>
              <a:rPr lang="cy-GB" sz="2000" b="1" spc="-50" dirty="0" smtClean="0">
                <a:solidFill>
                  <a:srgbClr val="0070C0"/>
                </a:solidFill>
                <a:latin typeface="+mn-lt"/>
                <a:cs typeface="Arial" panose="020B0604020202020204" pitchFamily="34" charset="0"/>
              </a:rPr>
              <a:t>[diwrnod, dyddiad] </a:t>
            </a:r>
            <a:r>
              <a:rPr lang="cy-GB" sz="2000" b="1" spc="-50" dirty="0" smtClean="0">
                <a:latin typeface="+mn-lt"/>
                <a:cs typeface="Arial" panose="020B0604020202020204" pitchFamily="34" charset="0"/>
              </a:rPr>
              <a:t>2016/17</a:t>
            </a:r>
            <a:endParaRPr lang="en-GB" sz="2000" b="1" spc="-5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19" name="Subtitle 2"/>
          <p:cNvSpPr>
            <a:spLocks noGrp="1"/>
          </p:cNvSpPr>
          <p:nvPr/>
        </p:nvSpPr>
        <p:spPr>
          <a:xfrm>
            <a:off x="165100" y="8199620"/>
            <a:ext cx="3267648" cy="153492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y-GB" dirty="0" smtClean="0">
                <a:solidFill>
                  <a:schemeClr val="bg1"/>
                </a:solidFill>
              </a:rPr>
              <a:t>Eich ymchwilwyr lleol yw</a:t>
            </a:r>
            <a:r>
              <a:rPr lang="en-GB" dirty="0" smtClean="0">
                <a:solidFill>
                  <a:schemeClr val="bg1"/>
                </a:solidFill>
              </a:rPr>
              <a:t>:</a:t>
            </a:r>
          </a:p>
        </p:txBody>
      </p:sp>
      <p:sp>
        <p:nvSpPr>
          <p:cNvPr id="20" name="Subtitle 2"/>
          <p:cNvSpPr txBox="1">
            <a:spLocks/>
          </p:cNvSpPr>
          <p:nvPr/>
        </p:nvSpPr>
        <p:spPr>
          <a:xfrm>
            <a:off x="4965700" y="8199620"/>
            <a:ext cx="1655445" cy="151993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GB" sz="1100" dirty="0" smtClean="0">
                <a:solidFill>
                  <a:schemeClr val="bg1"/>
                </a:solidFill>
              </a:rPr>
              <a:t>E-</a:t>
            </a:r>
            <a:r>
              <a:rPr lang="en-GB" sz="1100" dirty="0" err="1" smtClean="0">
                <a:solidFill>
                  <a:schemeClr val="bg1"/>
                </a:solidFill>
              </a:rPr>
              <a:t>bost</a:t>
            </a:r>
            <a:r>
              <a:rPr lang="en-GB" sz="1100" dirty="0" smtClean="0">
                <a:solidFill>
                  <a:schemeClr val="bg1"/>
                </a:solidFill>
              </a:rPr>
              <a:t>: info@i-hype.org</a:t>
            </a:r>
          </a:p>
          <a:p>
            <a:pPr algn="l">
              <a:lnSpc>
                <a:spcPct val="150000"/>
              </a:lnSpc>
            </a:pPr>
            <a:r>
              <a:rPr lang="en-GB" sz="1100" dirty="0" err="1" smtClean="0">
                <a:solidFill>
                  <a:schemeClr val="bg1"/>
                </a:solidFill>
              </a:rPr>
              <a:t>Gwefan</a:t>
            </a:r>
            <a:r>
              <a:rPr lang="en-GB" sz="1100" dirty="0" smtClean="0">
                <a:solidFill>
                  <a:schemeClr val="bg1"/>
                </a:solidFill>
              </a:rPr>
              <a:t>: www.i-hype.org</a:t>
            </a:r>
          </a:p>
          <a:p>
            <a:pPr algn="l">
              <a:lnSpc>
                <a:spcPct val="150000"/>
              </a:lnSpc>
            </a:pPr>
            <a:r>
              <a:rPr lang="en-GB" sz="1100" dirty="0" smtClean="0">
                <a:solidFill>
                  <a:schemeClr val="bg1"/>
                </a:solidFill>
              </a:rPr>
              <a:t>Twitter: @</a:t>
            </a:r>
            <a:r>
              <a:rPr lang="en-GB" sz="1100" dirty="0" err="1" smtClean="0">
                <a:solidFill>
                  <a:schemeClr val="bg1"/>
                </a:solidFill>
              </a:rPr>
              <a:t>PIhype</a:t>
            </a:r>
            <a:endParaRPr lang="en-GB" sz="1100" dirty="0" smtClean="0">
              <a:solidFill>
                <a:schemeClr val="bg1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94872" y="9122610"/>
            <a:ext cx="4755838" cy="216262"/>
            <a:chOff x="194872" y="9017790"/>
            <a:chExt cx="4755838" cy="216262"/>
          </a:xfrm>
        </p:grpSpPr>
        <p:sp>
          <p:nvSpPr>
            <p:cNvPr id="21" name="Rectangle 20"/>
            <p:cNvSpPr/>
            <p:nvPr/>
          </p:nvSpPr>
          <p:spPr>
            <a:xfrm>
              <a:off x="1798820" y="9035560"/>
              <a:ext cx="3151890" cy="1984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000" dirty="0">
                  <a:solidFill>
                    <a:schemeClr val="bg1"/>
                  </a:solidFill>
                </a:rPr>
                <a:t>Dr Daniel Martin </a:t>
              </a:r>
              <a:r>
                <a:rPr lang="en-GB" sz="1000" dirty="0" smtClean="0">
                  <a:solidFill>
                    <a:schemeClr val="bg1"/>
                  </a:solidFill>
                </a:rPr>
                <a:t>     </a:t>
              </a:r>
              <a:r>
                <a:rPr lang="en-GB" sz="1000" dirty="0" smtClean="0">
                  <a:solidFill>
                    <a:schemeClr val="tx1"/>
                  </a:solidFill>
                </a:rPr>
                <a:t>E-</a:t>
              </a:r>
              <a:r>
                <a:rPr lang="en-GB" sz="1000" dirty="0" err="1" smtClean="0">
                  <a:solidFill>
                    <a:schemeClr val="tx1"/>
                  </a:solidFill>
                </a:rPr>
                <a:t>bost</a:t>
              </a:r>
              <a:r>
                <a:rPr lang="en-GB" sz="1000" dirty="0" smtClean="0">
                  <a:solidFill>
                    <a:schemeClr val="tx1"/>
                  </a:solidFill>
                </a:rPr>
                <a:t>:</a:t>
              </a:r>
              <a:r>
                <a:rPr lang="en-GB" sz="1000" dirty="0" smtClean="0">
                  <a:solidFill>
                    <a:schemeClr val="bg1"/>
                  </a:solidFill>
                </a:rPr>
                <a:t> info@i-hype.or  </a:t>
              </a:r>
              <a:r>
                <a:rPr lang="en-GB" sz="1000" dirty="0" err="1" smtClean="0">
                  <a:solidFill>
                    <a:schemeClr val="tx1"/>
                  </a:solidFill>
                </a:rPr>
                <a:t>Ffôn</a:t>
              </a:r>
              <a:r>
                <a:rPr lang="en-GB" sz="1000" dirty="0" smtClean="0">
                  <a:solidFill>
                    <a:schemeClr val="tx1"/>
                  </a:solidFill>
                </a:rPr>
                <a:t>:</a:t>
              </a:r>
              <a:endParaRPr lang="en-GB" sz="1000" dirty="0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94872" y="9017790"/>
              <a:ext cx="1603948" cy="20127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cy-GB" sz="1200" spc="-50" dirty="0" smtClean="0"/>
                <a:t>Arweinydd Rhanbarthol</a:t>
              </a:r>
              <a:endParaRPr lang="en-GB" sz="1200" spc="-50" dirty="0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224851" y="8529403"/>
            <a:ext cx="4740849" cy="269823"/>
            <a:chOff x="224851" y="9247314"/>
            <a:chExt cx="4740849" cy="269823"/>
          </a:xfrm>
        </p:grpSpPr>
        <p:sp>
          <p:nvSpPr>
            <p:cNvPr id="24" name="Rectangle 23"/>
            <p:cNvSpPr/>
            <p:nvPr/>
          </p:nvSpPr>
          <p:spPr>
            <a:xfrm>
              <a:off x="1798820" y="9247314"/>
              <a:ext cx="3166880" cy="2698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tabLst>
                  <a:tab pos="2068513" algn="l"/>
                </a:tabLst>
              </a:pPr>
              <a:r>
                <a:rPr lang="en-GB" sz="1000" dirty="0">
                  <a:solidFill>
                    <a:schemeClr val="bg1"/>
                  </a:solidFill>
                </a:rPr>
                <a:t>Dr Daniel Martin      </a:t>
              </a:r>
              <a:r>
                <a:rPr lang="en-GB" sz="1000" dirty="0" smtClean="0">
                  <a:solidFill>
                    <a:schemeClr val="tx1"/>
                  </a:solidFill>
                </a:rPr>
                <a:t>E-</a:t>
              </a:r>
              <a:r>
                <a:rPr lang="en-GB" sz="1000" dirty="0" err="1" smtClean="0">
                  <a:solidFill>
                    <a:schemeClr val="tx1"/>
                  </a:solidFill>
                </a:rPr>
                <a:t>bost</a:t>
              </a:r>
              <a:r>
                <a:rPr lang="en-GB" sz="1000" dirty="0" smtClean="0">
                  <a:solidFill>
                    <a:schemeClr val="tx1"/>
                  </a:solidFill>
                </a:rPr>
                <a:t>:</a:t>
              </a:r>
              <a:r>
                <a:rPr lang="en-GB" sz="1000" dirty="0" smtClean="0">
                  <a:solidFill>
                    <a:schemeClr val="bg1"/>
                  </a:solidFill>
                </a:rPr>
                <a:t> info@i-hype.or  </a:t>
              </a:r>
              <a:r>
                <a:rPr lang="en-GB" sz="1000" dirty="0" err="1" smtClean="0">
                  <a:solidFill>
                    <a:schemeClr val="tx1"/>
                  </a:solidFill>
                </a:rPr>
                <a:t>Ffôn</a:t>
              </a:r>
              <a:r>
                <a:rPr lang="en-GB" sz="1000" dirty="0" smtClean="0">
                  <a:solidFill>
                    <a:schemeClr val="tx1"/>
                  </a:solidFill>
                </a:rPr>
                <a:t>:</a:t>
              </a:r>
              <a:endParaRPr lang="en-GB" sz="1000" dirty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224851" y="9336574"/>
              <a:ext cx="1543987" cy="18056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cy-GB" sz="1200" spc="-40" dirty="0" smtClean="0"/>
                <a:t>Hyfforddai Arweiniol </a:t>
              </a:r>
              <a:endParaRPr lang="en-GB" sz="1200" spc="-40" dirty="0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24852" y="8843956"/>
            <a:ext cx="4725858" cy="270064"/>
            <a:chOff x="224852" y="9564636"/>
            <a:chExt cx="4725858" cy="270064"/>
          </a:xfrm>
        </p:grpSpPr>
        <p:sp>
          <p:nvSpPr>
            <p:cNvPr id="26" name="Rectangle 25"/>
            <p:cNvSpPr/>
            <p:nvPr/>
          </p:nvSpPr>
          <p:spPr>
            <a:xfrm>
              <a:off x="1798820" y="9564636"/>
              <a:ext cx="3151890" cy="270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000" dirty="0">
                  <a:solidFill>
                    <a:schemeClr val="bg1"/>
                  </a:solidFill>
                </a:rPr>
                <a:t>Dr Daniel </a:t>
              </a:r>
              <a:r>
                <a:rPr lang="en-GB" sz="1000" dirty="0" smtClean="0">
                  <a:solidFill>
                    <a:schemeClr val="bg1"/>
                  </a:solidFill>
                </a:rPr>
                <a:t>Marti     n </a:t>
              </a:r>
              <a:r>
                <a:rPr lang="en-GB" sz="1000" dirty="0" smtClean="0">
                  <a:solidFill>
                    <a:schemeClr val="tx1"/>
                  </a:solidFill>
                </a:rPr>
                <a:t>E-</a:t>
              </a:r>
              <a:r>
                <a:rPr lang="en-GB" sz="1000" dirty="0" err="1" smtClean="0">
                  <a:solidFill>
                    <a:schemeClr val="tx1"/>
                  </a:solidFill>
                </a:rPr>
                <a:t>bost</a:t>
              </a:r>
              <a:r>
                <a:rPr lang="en-GB" sz="1000" dirty="0" smtClean="0">
                  <a:solidFill>
                    <a:schemeClr val="tx1"/>
                  </a:solidFill>
                </a:rPr>
                <a:t>:</a:t>
              </a:r>
              <a:r>
                <a:rPr lang="en-GB" sz="1000" dirty="0" smtClean="0">
                  <a:solidFill>
                    <a:schemeClr val="bg1"/>
                  </a:solidFill>
                </a:rPr>
                <a:t> info@i-hype.or  </a:t>
              </a:r>
              <a:r>
                <a:rPr lang="en-GB" sz="1000" dirty="0" err="1" smtClean="0">
                  <a:solidFill>
                    <a:schemeClr val="tx1"/>
                  </a:solidFill>
                </a:rPr>
                <a:t>Ffôn</a:t>
              </a:r>
              <a:r>
                <a:rPr lang="en-GB" sz="1000" dirty="0" smtClean="0">
                  <a:solidFill>
                    <a:schemeClr val="tx1"/>
                  </a:solidFill>
                </a:rPr>
                <a:t>:</a:t>
              </a:r>
              <a:endParaRPr lang="en-GB" sz="1000" dirty="0">
                <a:solidFill>
                  <a:schemeClr val="tx1"/>
                </a:solidFill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224852" y="9594616"/>
              <a:ext cx="1543987" cy="21010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cy-GB" sz="1200" spc="-70" dirty="0" smtClean="0"/>
                <a:t>Ymgynghorydd Arweiniol </a:t>
              </a:r>
              <a:endParaRPr lang="en-GB" sz="1200" spc="-70" dirty="0"/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2092420" y="7140423"/>
            <a:ext cx="2922334" cy="1054237"/>
            <a:chOff x="2495486" y="7269713"/>
            <a:chExt cx="2922334" cy="1054237"/>
          </a:xfrm>
        </p:grpSpPr>
        <p:pic>
          <p:nvPicPr>
            <p:cNvPr id="1026" name="Picture 2" descr="http://www.raftrainees.com/uploads/2/0/3/2/20325457/3023209_orig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1415" y="7295649"/>
              <a:ext cx="1576405" cy="100236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486" y="7269713"/>
              <a:ext cx="987439" cy="1054237"/>
            </a:xfrm>
            <a:prstGeom prst="rect">
              <a:avLst/>
            </a:prstGeom>
          </p:spPr>
        </p:pic>
      </p:grpSp>
      <p:sp>
        <p:nvSpPr>
          <p:cNvPr id="4" name="TextBox 3"/>
          <p:cNvSpPr txBox="1"/>
          <p:nvPr/>
        </p:nvSpPr>
        <p:spPr>
          <a:xfrm>
            <a:off x="4635500" y="9721334"/>
            <a:ext cx="222250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600" dirty="0" smtClean="0">
                <a:solidFill>
                  <a:schemeClr val="bg1">
                    <a:lumMod val="50000"/>
                  </a:schemeClr>
                </a:solidFill>
              </a:rPr>
              <a:t>iHypE Poster </a:t>
            </a:r>
            <a:r>
              <a:rPr lang="en-GB" sz="600" smtClean="0">
                <a:solidFill>
                  <a:schemeClr val="bg1">
                    <a:lumMod val="50000"/>
                  </a:schemeClr>
                </a:solidFill>
              </a:rPr>
              <a:t>Version 4.2, </a:t>
            </a:r>
            <a:r>
              <a:rPr lang="en-GB" sz="600" dirty="0" smtClean="0">
                <a:solidFill>
                  <a:schemeClr val="bg1">
                    <a:lumMod val="50000"/>
                  </a:schemeClr>
                </a:solidFill>
              </a:rPr>
              <a:t>14.7.16, IRAS 186097</a:t>
            </a:r>
            <a:endParaRPr lang="en-GB" sz="6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210069" y="9376611"/>
            <a:ext cx="4766665" cy="232084"/>
            <a:chOff x="210069" y="9017791"/>
            <a:chExt cx="4766665" cy="232084"/>
          </a:xfrm>
        </p:grpSpPr>
        <p:sp>
          <p:nvSpPr>
            <p:cNvPr id="32" name="Rectangle 31"/>
            <p:cNvSpPr/>
            <p:nvPr/>
          </p:nvSpPr>
          <p:spPr>
            <a:xfrm>
              <a:off x="1798820" y="9020570"/>
              <a:ext cx="3177914" cy="2293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000" dirty="0" smtClean="0">
                  <a:solidFill>
                    <a:schemeClr val="tx1"/>
                  </a:solidFill>
                </a:rPr>
                <a:t>Dr Daniel Martin      E-</a:t>
              </a:r>
              <a:r>
                <a:rPr lang="en-GB" sz="1000" dirty="0" err="1" smtClean="0">
                  <a:solidFill>
                    <a:schemeClr val="tx1"/>
                  </a:solidFill>
                </a:rPr>
                <a:t>bost</a:t>
              </a:r>
              <a:r>
                <a:rPr lang="en-GB" sz="1000" dirty="0" smtClean="0">
                  <a:solidFill>
                    <a:schemeClr val="tx1"/>
                  </a:solidFill>
                </a:rPr>
                <a:t>: info@i-hype.org</a:t>
              </a:r>
              <a:endParaRPr lang="en-GB" sz="1000" dirty="0">
                <a:solidFill>
                  <a:schemeClr val="tx1"/>
                </a:solidFill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210069" y="9017791"/>
              <a:ext cx="1588750" cy="23208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200" dirty="0" err="1" smtClean="0"/>
                <a:t>Prif</a:t>
              </a:r>
              <a:r>
                <a:rPr lang="en-GB" sz="1200" dirty="0" smtClean="0"/>
                <a:t> </a:t>
              </a:r>
              <a:r>
                <a:rPr lang="en-GB" sz="1200" dirty="0" err="1" smtClean="0"/>
                <a:t>Ymchwilydd</a:t>
              </a:r>
              <a:endParaRPr lang="en-GB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4131349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298</TotalTime>
  <Words>230</Words>
  <Application>Microsoft Office PowerPoint</Application>
  <PresentationFormat>A4 Paper (210x297 mm)</PresentationFormat>
  <Paragraphs>22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Research and Audit Federation of Trainees presents</dc:title>
  <dc:creator>alex wickham</dc:creator>
  <cp:lastModifiedBy>alex wickham</cp:lastModifiedBy>
  <cp:revision>32</cp:revision>
  <dcterms:created xsi:type="dcterms:W3CDTF">2016-01-28T20:18:05Z</dcterms:created>
  <dcterms:modified xsi:type="dcterms:W3CDTF">2016-11-15T00:33:56Z</dcterms:modified>
</cp:coreProperties>
</file>