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265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2706" y="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65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21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242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97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89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31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1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242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11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192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78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1D669-DB24-4B5B-B079-025B57D395DC}" type="datetimeFigureOut">
              <a:rPr lang="en-GB" smtClean="0"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6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/>
          <p:cNvSpPr txBox="1">
            <a:spLocks/>
          </p:cNvSpPr>
          <p:nvPr/>
        </p:nvSpPr>
        <p:spPr>
          <a:xfrm>
            <a:off x="2870359" y="8299450"/>
            <a:ext cx="2265045" cy="1435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en-GB" sz="1400" dirty="0" smtClean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44170" y="4216401"/>
            <a:ext cx="6169660" cy="292913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dirty="0" smtClean="0"/>
              <a:t>iHypE will analyse data collected as part of your routine clinical care </a:t>
            </a:r>
            <a:r>
              <a:rPr lang="en-GB" dirty="0"/>
              <a:t>for all patients ≥ </a:t>
            </a:r>
            <a:r>
              <a:rPr lang="en-GB" dirty="0" smtClean="0"/>
              <a:t>65 years </a:t>
            </a:r>
            <a:r>
              <a:rPr lang="en-GB" dirty="0"/>
              <a:t>old having </a:t>
            </a:r>
            <a:r>
              <a:rPr lang="en-GB" dirty="0" smtClean="0"/>
              <a:t>surgery under general or regional anaesthesia in this hospital </a:t>
            </a:r>
            <a:r>
              <a:rPr lang="en-GB" dirty="0"/>
              <a:t>on </a:t>
            </a:r>
            <a:r>
              <a:rPr lang="en-GB" dirty="0" smtClean="0"/>
              <a:t>xx </a:t>
            </a:r>
            <a:r>
              <a:rPr lang="en-GB" dirty="0"/>
              <a:t>and </a:t>
            </a:r>
            <a:r>
              <a:rPr lang="en-GB" dirty="0" smtClean="0"/>
              <a:t>xx </a:t>
            </a:r>
            <a:r>
              <a:rPr lang="en-GB" dirty="0" err="1" smtClean="0"/>
              <a:t>xxxx</a:t>
            </a:r>
            <a:r>
              <a:rPr lang="en-GB" dirty="0" smtClean="0"/>
              <a:t> </a:t>
            </a:r>
            <a:r>
              <a:rPr lang="en-GB" dirty="0" smtClean="0"/>
              <a:t>2016/17.</a:t>
            </a:r>
            <a:endParaRPr lang="en-GB" dirty="0"/>
          </a:p>
          <a:p>
            <a:pPr algn="just"/>
            <a:r>
              <a:rPr lang="en-GB" dirty="0" smtClean="0"/>
              <a:t>This study aims to describe how blood pressure changes during your operation and help define a lower limit. </a:t>
            </a:r>
          </a:p>
          <a:p>
            <a:pPr algn="just"/>
            <a:r>
              <a:rPr lang="en-GB" dirty="0" smtClean="0"/>
              <a:t>The information being collected is anonymous and will not affect your care.</a:t>
            </a:r>
          </a:p>
          <a:p>
            <a:pPr algn="just"/>
            <a:r>
              <a:rPr lang="en-GB" dirty="0" smtClean="0"/>
              <a:t>If you would like more information, or  if you do not wish to take part please contact the person named below. </a:t>
            </a:r>
            <a:r>
              <a:rPr lang="en-GB" b="1" dirty="0" smtClean="0"/>
              <a:t>Further information is available in our information sheet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7320" y="645414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55600" y="304800"/>
            <a:ext cx="6146800" cy="375042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Intraoperative Hypotension in </a:t>
            </a:r>
            <a:r>
              <a:rPr lang="en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Elder Patients (iHypE)</a:t>
            </a:r>
          </a:p>
          <a:p>
            <a:pPr algn="just"/>
            <a:endParaRPr lang="en-GB" sz="1800" b="1" dirty="0" smtClean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  <a:p>
            <a:pPr algn="just"/>
            <a:r>
              <a:rPr lang="en-GB" sz="3000" dirty="0" smtClean="0">
                <a:latin typeface="+mn-lt"/>
                <a:cs typeface="Arial" panose="020B0604020202020204" pitchFamily="34" charset="0"/>
              </a:rPr>
              <a:t>Observational </a:t>
            </a:r>
            <a:r>
              <a:rPr lang="en-GB" sz="3000" dirty="0">
                <a:latin typeface="+mn-lt"/>
                <a:cs typeface="Arial" panose="020B0604020202020204" pitchFamily="34" charset="0"/>
              </a:rPr>
              <a:t>Study of Intraoperative Hypotension in Patients aged over 65 in UK </a:t>
            </a:r>
            <a:r>
              <a:rPr lang="en-GB" sz="3000" dirty="0" smtClean="0">
                <a:latin typeface="+mn-lt"/>
                <a:cs typeface="Arial" panose="020B0604020202020204" pitchFamily="34" charset="0"/>
              </a:rPr>
              <a:t>Hospitals</a:t>
            </a:r>
          </a:p>
          <a:p>
            <a:pPr algn="just"/>
            <a:endParaRPr lang="en-GB" sz="2000" dirty="0" smtClean="0">
              <a:latin typeface="+mn-lt"/>
              <a:cs typeface="Arial" panose="020B0604020202020204" pitchFamily="34" charset="0"/>
            </a:endParaRPr>
          </a:p>
          <a:p>
            <a:r>
              <a:rPr lang="en-GB" sz="2000" b="1" dirty="0" smtClean="0">
                <a:latin typeface="+mn-lt"/>
                <a:cs typeface="Arial" panose="020B0604020202020204" pitchFamily="34" charset="0"/>
              </a:rPr>
              <a:t>Data will be analysed from anaesthetics in your hospital on day date and day </a:t>
            </a:r>
            <a:r>
              <a:rPr lang="en-GB" sz="2000" b="1" smtClean="0">
                <a:latin typeface="+mn-lt"/>
                <a:cs typeface="Arial" panose="020B0604020202020204" pitchFamily="34" charset="0"/>
              </a:rPr>
              <a:t>date </a:t>
            </a:r>
            <a:r>
              <a:rPr lang="en-GB" sz="2000" b="1" smtClean="0">
                <a:latin typeface="+mn-lt"/>
                <a:cs typeface="Arial" panose="020B0604020202020204" pitchFamily="34" charset="0"/>
              </a:rPr>
              <a:t>2016/17</a:t>
            </a:r>
            <a:endParaRPr lang="en-GB" sz="2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9" name="Subtitle 2"/>
          <p:cNvSpPr>
            <a:spLocks noGrp="1"/>
          </p:cNvSpPr>
          <p:nvPr/>
        </p:nvSpPr>
        <p:spPr>
          <a:xfrm>
            <a:off x="165100" y="8299450"/>
            <a:ext cx="3263900" cy="1435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 smtClean="0">
                <a:solidFill>
                  <a:schemeClr val="bg1"/>
                </a:solidFill>
              </a:rPr>
              <a:t>Your local investigators are: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4965700" y="8299451"/>
            <a:ext cx="1655445" cy="14350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E-mail: info@i-hype.org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Website: www.i-hype.org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Twitter: @</a:t>
            </a:r>
            <a:r>
              <a:rPr lang="en-GB" sz="1100" dirty="0" err="1" smtClean="0">
                <a:solidFill>
                  <a:schemeClr val="bg1"/>
                </a:solidFill>
              </a:rPr>
              <a:t>PIhype</a:t>
            </a:r>
            <a:endParaRPr lang="en-GB" sz="1100" dirty="0" smtClean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0428" y="9122610"/>
            <a:ext cx="4715272" cy="223760"/>
            <a:chOff x="250428" y="9017790"/>
            <a:chExt cx="4715272" cy="223760"/>
          </a:xfrm>
        </p:grpSpPr>
        <p:sp>
          <p:nvSpPr>
            <p:cNvPr id="21" name="Rectangle 20"/>
            <p:cNvSpPr/>
            <p:nvPr/>
          </p:nvSpPr>
          <p:spPr>
            <a:xfrm>
              <a:off x="1539875" y="9020570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</a:t>
              </a:r>
              <a:r>
                <a:rPr lang="en-GB" sz="1000" dirty="0" smtClean="0">
                  <a:solidFill>
                    <a:schemeClr val="bg1"/>
                  </a:solidFill>
                </a:rPr>
                <a:t>     </a:t>
              </a:r>
              <a:r>
                <a:rPr lang="en-GB" sz="1000" dirty="0" smtClean="0">
                  <a:solidFill>
                    <a:schemeClr val="tx1"/>
                  </a:solidFill>
                </a:rPr>
                <a:t>E-mail:</a:t>
              </a:r>
              <a:r>
                <a:rPr lang="en-GB" sz="1000" dirty="0" smtClean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 smtClean="0">
                  <a:solidFill>
                    <a:schemeClr val="tx1"/>
                  </a:solidFill>
                </a:rPr>
                <a:t>Tel: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50428" y="9017790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Regional Lead</a:t>
              </a:r>
              <a:endParaRPr lang="en-GB" sz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50428" y="8618663"/>
            <a:ext cx="4715272" cy="220980"/>
            <a:chOff x="250428" y="9336574"/>
            <a:chExt cx="4715272" cy="220980"/>
          </a:xfrm>
        </p:grpSpPr>
        <p:sp>
          <p:nvSpPr>
            <p:cNvPr id="24" name="Rectangle 23"/>
            <p:cNvSpPr/>
            <p:nvPr/>
          </p:nvSpPr>
          <p:spPr>
            <a:xfrm>
              <a:off x="1539875" y="9336574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     </a:t>
              </a:r>
              <a:r>
                <a:rPr lang="en-GB" sz="1000" dirty="0">
                  <a:solidFill>
                    <a:schemeClr val="tx1"/>
                  </a:solidFill>
                </a:rPr>
                <a:t>E-mail:</a:t>
              </a:r>
              <a:r>
                <a:rPr lang="en-GB" sz="1000" dirty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>
                  <a:solidFill>
                    <a:schemeClr val="tx1"/>
                  </a:solidFill>
                </a:rPr>
                <a:t>Tel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50428" y="9336574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Trainee Lead</a:t>
              </a:r>
              <a:endParaRPr lang="en-GB" sz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0428" y="8873937"/>
            <a:ext cx="4715272" cy="220980"/>
            <a:chOff x="250428" y="9594617"/>
            <a:chExt cx="4715272" cy="220980"/>
          </a:xfrm>
        </p:grpSpPr>
        <p:sp>
          <p:nvSpPr>
            <p:cNvPr id="26" name="Rectangle 25"/>
            <p:cNvSpPr/>
            <p:nvPr/>
          </p:nvSpPr>
          <p:spPr>
            <a:xfrm>
              <a:off x="1539875" y="9594617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     </a:t>
              </a:r>
              <a:r>
                <a:rPr lang="en-GB" sz="1000" dirty="0">
                  <a:solidFill>
                    <a:schemeClr val="tx1"/>
                  </a:solidFill>
                </a:rPr>
                <a:t>E-mail:</a:t>
              </a:r>
              <a:r>
                <a:rPr lang="en-GB" sz="1000" dirty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>
                  <a:solidFill>
                    <a:schemeClr val="tx1"/>
                  </a:solidFill>
                </a:rPr>
                <a:t>Tel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50428" y="9594617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Consultant Lead</a:t>
              </a:r>
              <a:endParaRPr lang="en-GB" sz="12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092420" y="7155413"/>
            <a:ext cx="2922334" cy="1054237"/>
            <a:chOff x="2495486" y="7269713"/>
            <a:chExt cx="2922334" cy="1054237"/>
          </a:xfrm>
        </p:grpSpPr>
        <p:pic>
          <p:nvPicPr>
            <p:cNvPr id="1026" name="Picture 2" descr="http://www.raftrainees.com/uploads/2/0/3/2/20325457/3023209_orig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415" y="7295649"/>
              <a:ext cx="1576405" cy="1002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486" y="7269713"/>
              <a:ext cx="987439" cy="105423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4635500" y="9721334"/>
            <a:ext cx="22225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iHypE Poster </a:t>
            </a:r>
            <a:r>
              <a:rPr lang="en-GB" sz="600" smtClean="0">
                <a:solidFill>
                  <a:schemeClr val="bg1">
                    <a:lumMod val="50000"/>
                  </a:schemeClr>
                </a:solidFill>
              </a:rPr>
              <a:t>Version 4.2, </a:t>
            </a:r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14.7.16, IRAS 186097</a:t>
            </a:r>
            <a:endParaRPr lang="en-GB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65100" y="9376610"/>
            <a:ext cx="4800600" cy="223760"/>
            <a:chOff x="165100" y="9017790"/>
            <a:chExt cx="4800600" cy="223760"/>
          </a:xfrm>
        </p:grpSpPr>
        <p:sp>
          <p:nvSpPr>
            <p:cNvPr id="32" name="Rectangle 31"/>
            <p:cNvSpPr/>
            <p:nvPr/>
          </p:nvSpPr>
          <p:spPr>
            <a:xfrm>
              <a:off x="1539875" y="9020570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 smtClean="0">
                  <a:solidFill>
                    <a:schemeClr val="tx1"/>
                  </a:solidFill>
                </a:rPr>
                <a:t>Dr Daniel Martin      E-mail: info@i-hype.org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65100" y="9017790"/>
              <a:ext cx="1295400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Chief Investigator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13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198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Research and Audit Federation of Trainees presents</dc:title>
  <dc:creator>alex wickham</dc:creator>
  <cp:lastModifiedBy>alex wickham</cp:lastModifiedBy>
  <cp:revision>27</cp:revision>
  <dcterms:created xsi:type="dcterms:W3CDTF">2016-01-28T20:18:05Z</dcterms:created>
  <dcterms:modified xsi:type="dcterms:W3CDTF">2016-11-15T00:32:50Z</dcterms:modified>
</cp:coreProperties>
</file>